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BIZ UDPGothic"/>
      <p:regular r:id="rId11"/>
      <p:bold r:id="rId12"/>
    </p:embeddedFont>
    <p:embeddedFont>
      <p:font typeface="Helvetica Neue"/>
      <p:regular r:id="rId13"/>
      <p:bold r:id="rId14"/>
      <p:italic r:id="rId15"/>
      <p:boldItalic r:id="rId16"/>
    </p:embeddedFont>
    <p:embeddedFont>
      <p:font typeface="Helvetica Neue Ligh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Light-boldItalic.fntdata"/><Relationship Id="rId11" Type="http://schemas.openxmlformats.org/officeDocument/2006/relationships/font" Target="fonts/BIZUDPGothic-regular.fntdata"/><Relationship Id="rId10" Type="http://schemas.openxmlformats.org/officeDocument/2006/relationships/slide" Target="slides/slide4.xml"/><Relationship Id="rId13" Type="http://schemas.openxmlformats.org/officeDocument/2006/relationships/font" Target="fonts/HelveticaNeue-regular.fntdata"/><Relationship Id="rId12" Type="http://schemas.openxmlformats.org/officeDocument/2006/relationships/font" Target="fonts/BIZUDPGothic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HelveticaNeue-italic.fntdata"/><Relationship Id="rId14" Type="http://schemas.openxmlformats.org/officeDocument/2006/relationships/font" Target="fonts/HelveticaNeue-bold.fntdata"/><Relationship Id="rId17" Type="http://schemas.openxmlformats.org/officeDocument/2006/relationships/font" Target="fonts/HelveticaNeueLight-regular.fntdata"/><Relationship Id="rId16" Type="http://schemas.openxmlformats.org/officeDocument/2006/relationships/font" Target="fonts/HelveticaNeue-bold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HelveticaNeueLight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HelveticaNeueLigh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ced5f64e80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ced5f64e80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ced5f64e8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ced5f64e8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ced51e3ce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ced51e3ce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タイトル、箇条書き、画像のコピー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body"/>
          </p:nvPr>
        </p:nvSpPr>
        <p:spPr>
          <a:xfrm>
            <a:off x="338907" y="677661"/>
            <a:ext cx="2699700" cy="4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279400" lvl="0" marL="457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800"/>
              <a:buChar char="‣"/>
              <a:defRPr/>
            </a:lvl1pPr>
            <a:lvl2pPr indent="-279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800"/>
              <a:buChar char="‣"/>
              <a:defRPr/>
            </a:lvl2pPr>
            <a:lvl3pPr indent="-2794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800"/>
              <a:buChar char="‣"/>
              <a:defRPr/>
            </a:lvl3pPr>
            <a:lvl4pPr indent="-2794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800"/>
              <a:buChar char="‣"/>
              <a:defRPr/>
            </a:lvl4pPr>
            <a:lvl5pPr indent="-2794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800"/>
              <a:buChar char="‣"/>
              <a:defRPr/>
            </a:lvl5pPr>
            <a:lvl6pPr indent="-279400" lvl="5" marL="27432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indent="-279400" lvl="6" marL="32004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indent="-279400" lvl="7" marL="36576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indent="-279400" lvl="8" marL="411480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/>
        </p:txBody>
      </p:sp>
      <p:sp>
        <p:nvSpPr>
          <p:cNvPr id="11" name="Google Shape;11;p2"/>
          <p:cNvSpPr/>
          <p:nvPr>
            <p:ph idx="2" type="pic"/>
          </p:nvPr>
        </p:nvSpPr>
        <p:spPr>
          <a:xfrm>
            <a:off x="3204393" y="50282"/>
            <a:ext cx="5600700" cy="5464500"/>
          </a:xfrm>
          <a:prstGeom prst="rect">
            <a:avLst/>
          </a:prstGeom>
          <a:noFill/>
          <a:ln>
            <a:noFill/>
          </a:ln>
        </p:spPr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338907" y="202494"/>
            <a:ext cx="84663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389979" y="5613"/>
            <a:ext cx="6594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sz="1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sz="1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sz="1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sz="1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sz="1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sz="1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sz="1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sz="1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sz="1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" name="Google Shape;56;p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19050" lIns="19050" spcFirstLastPara="1" rIns="19050" wrap="square" tIns="1905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254100"/>
          </a:xfrm>
          <a:prstGeom prst="rect">
            <a:avLst/>
          </a:prstGeom>
        </p:spPr>
        <p:txBody>
          <a:bodyPr anchorCtr="0" anchor="b" bIns="19050" lIns="19050" spcFirstLastPara="1" rIns="19050" wrap="square" tIns="1905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rmAutofit/>
          </a:bodyPr>
          <a:lstStyle>
            <a:lvl1pPr indent="-336550" lvl="0" marL="457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BIZ UDPGothic"/>
              <a:buChar char="‣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1pPr>
            <a:lvl2pPr indent="-311150" lvl="1" marL="9144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IZ UDPGothic"/>
              <a:buChar char="‣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2pPr>
            <a:lvl3pPr indent="-311150" lvl="2" marL="13716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IZ UDPGothic"/>
              <a:buChar char="‣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3pPr>
            <a:lvl4pPr indent="-311150" lvl="3" marL="18288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IZ UDPGothic"/>
              <a:buChar char="‣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4pPr>
            <a:lvl5pPr indent="-311150" lvl="4" marL="22860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BIZ UDPGothic"/>
              <a:buChar char="‣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5pPr>
            <a:lvl6pPr indent="-3365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BIZ UDPGothic"/>
              <a:buChar char="•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6pPr>
            <a:lvl7pPr indent="-3365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BIZ UDPGothic"/>
              <a:buChar char="•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7pPr>
            <a:lvl8pPr indent="-3365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BIZ UDPGothic"/>
              <a:buChar char="•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8pPr>
            <a:lvl9pPr indent="-336550" lvl="8" marL="411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BIZ UDPGothic"/>
              <a:buChar char="•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254100"/>
          </a:xfrm>
          <a:prstGeom prst="rect">
            <a:avLst/>
          </a:prstGeom>
        </p:spPr>
        <p:txBody>
          <a:bodyPr anchorCtr="0" anchor="b" bIns="19050" lIns="19050" spcFirstLastPara="1" rIns="19050" wrap="square" tIns="1905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" name="Google Shape;28;p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BIZ UDPGothic"/>
              <a:buNone/>
              <a:defRPr>
                <a:latin typeface="BIZ UDPGothic"/>
                <a:ea typeface="BIZ UDPGothic"/>
                <a:cs typeface="BIZ UDPGothic"/>
                <a:sym typeface="BIZ UDPGothic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IZ UDPGothic"/>
              <a:buChar char="●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Z UDPGothic"/>
              <a:buChar char="○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Z UDPGothic"/>
              <a:buChar char="■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Z UDPGothic"/>
              <a:buChar char="●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Z UDPGothic"/>
              <a:buChar char="○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Z UDPGothic"/>
              <a:buChar char="■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Z UDPGothic"/>
              <a:buChar char="●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Z UDPGothic"/>
              <a:buChar char="○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IZ UDPGothic"/>
              <a:buChar char="■"/>
              <a:defRPr>
                <a:solidFill>
                  <a:schemeClr val="dk1"/>
                </a:solidFill>
                <a:latin typeface="BIZ UDPGothic"/>
                <a:ea typeface="BIZ UDPGothic"/>
                <a:cs typeface="BIZ UDPGothic"/>
                <a:sym typeface="BIZ UDPGothic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12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38907" y="677661"/>
            <a:ext cx="2699700" cy="4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indent="-336550" lvl="0" marL="457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‣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115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"/>
              <a:buChar char="‣"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115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"/>
              <a:buChar char="‣"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"/>
              <a:buChar char="‣"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Helvetica Neue"/>
              <a:buChar char="‣"/>
              <a:defRPr b="0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38907" y="202494"/>
            <a:ext cx="84663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89979" y="5613"/>
            <a:ext cx="659400" cy="2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 Light"/>
              <a:buNone/>
              <a:defRPr b="0" i="0" sz="1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bioinfo-tsukuba/OT2_pipspd/tree/main/results/240117-170044" TargetMode="External"/><Relationship Id="rId4" Type="http://schemas.openxmlformats.org/officeDocument/2006/relationships/hyperlink" Target="https://github.com/bioinfo-tsukuba/OT2_pipspd/tree/main/results/240328_RNAseq2nd/analysi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shop.opentrons.com/4-in-1-tube-rack-set/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bioinfo-tsukuba/OT2_pipspd/blob/main/results/240328_RNAseq2nd/metadata.tsv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19050" lIns="19050" spcFirstLastPara="1" rIns="19050" wrap="square" tIns="1905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実験デザイン</a:t>
            </a:r>
            <a:endParaRPr/>
          </a:p>
        </p:txBody>
      </p:sp>
      <p:sp>
        <p:nvSpPr>
          <p:cNvPr id="72" name="Google Shape;72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-279400" lvl="0" marL="457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800"/>
              <a:buChar char="‣"/>
            </a:pPr>
            <a:r>
              <a:rPr lang="en" sz="1400"/>
              <a:t>プロトコル：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240117-170044</a:t>
            </a:r>
            <a:endParaRPr sz="1400"/>
          </a:p>
          <a:p>
            <a:pPr indent="-2794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Char char="‣"/>
            </a:pPr>
            <a:r>
              <a:rPr lang="en" sz="1400"/>
              <a:t>RNA-seq結果：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240328_RNAseq2nd_salmon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550" y="1470525"/>
            <a:ext cx="3738900" cy="345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/>
          <p:nvPr/>
        </p:nvSpPr>
        <p:spPr>
          <a:xfrm>
            <a:off x="2830225" y="1634925"/>
            <a:ext cx="21090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搬送系第２世代</a:t>
            </a:r>
            <a:endParaRPr sz="800"/>
          </a:p>
        </p:txBody>
      </p:sp>
      <p:sp>
        <p:nvSpPr>
          <p:cNvPr id="79" name="Google Shape;79;p18"/>
          <p:cNvSpPr/>
          <p:nvPr/>
        </p:nvSpPr>
        <p:spPr>
          <a:xfrm>
            <a:off x="3997350" y="1672025"/>
            <a:ext cx="10737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搬送系第２世代で計測する96ウェルプレートの分注を受ける位置</a:t>
            </a:r>
            <a:endParaRPr sz="800"/>
          </a:p>
        </p:txBody>
      </p:sp>
      <p:sp>
        <p:nvSpPr>
          <p:cNvPr id="80" name="Google Shape;80;p18"/>
          <p:cNvSpPr/>
          <p:nvPr/>
        </p:nvSpPr>
        <p:spPr>
          <a:xfrm>
            <a:off x="5152313" y="2467288"/>
            <a:ext cx="10737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YPD寒天プレート２</a:t>
            </a:r>
            <a:endParaRPr sz="800"/>
          </a:p>
        </p:txBody>
      </p:sp>
      <p:sp>
        <p:nvSpPr>
          <p:cNvPr id="81" name="Google Shape;81;p18"/>
          <p:cNvSpPr/>
          <p:nvPr/>
        </p:nvSpPr>
        <p:spPr>
          <a:xfrm>
            <a:off x="3946950" y="2469200"/>
            <a:ext cx="10737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Opentrons Official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1.5 mL tuberack</a:t>
            </a:r>
            <a:r>
              <a:rPr lang="en" sz="800"/>
              <a:t> </a:t>
            </a:r>
            <a:br>
              <a:rPr lang="en" sz="800"/>
            </a:br>
            <a:r>
              <a:rPr lang="en" sz="800"/>
              <a:t>2</a:t>
            </a:r>
            <a:r>
              <a:rPr lang="en" sz="800"/>
              <a:t>4本の2mL screw cap tubeを</a:t>
            </a:r>
            <a:r>
              <a:rPr lang="en" sz="800"/>
              <a:t>入れる</a:t>
            </a:r>
            <a:endParaRPr sz="800"/>
          </a:p>
        </p:txBody>
      </p:sp>
      <p:cxnSp>
        <p:nvCxnSpPr>
          <p:cNvPr id="82" name="Google Shape;82;p18"/>
          <p:cNvCxnSpPr>
            <a:stCxn id="83" idx="1"/>
            <a:endCxn id="80" idx="3"/>
          </p:cNvCxnSpPr>
          <p:nvPr/>
        </p:nvCxnSpPr>
        <p:spPr>
          <a:xfrm rot="10800000">
            <a:off x="6226038" y="2803013"/>
            <a:ext cx="646800" cy="21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" name="Google Shape;84;p18"/>
          <p:cNvSpPr txBox="1"/>
          <p:nvPr/>
        </p:nvSpPr>
        <p:spPr>
          <a:xfrm>
            <a:off x="6824700" y="1587525"/>
            <a:ext cx="201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On 96 (8x12) spot design, green spot is for avoid of edge effect. And yellow spot is for quantitative measurement of yeast growth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The spot is start form upper left of yellow spot.</a:t>
            </a:r>
            <a:endParaRPr sz="700"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73563" y="2413213"/>
            <a:ext cx="1110519" cy="746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6" name="Google Shape;86;p18"/>
          <p:cNvSpPr txBox="1"/>
          <p:nvPr/>
        </p:nvSpPr>
        <p:spPr>
          <a:xfrm>
            <a:off x="338852" y="133425"/>
            <a:ext cx="62853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On OT-2 deck, Labware arrangement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87" name="Google Shape;87;p18"/>
          <p:cNvGrpSpPr/>
          <p:nvPr/>
        </p:nvGrpSpPr>
        <p:grpSpPr>
          <a:xfrm>
            <a:off x="6872838" y="2351063"/>
            <a:ext cx="1922400" cy="1337100"/>
            <a:chOff x="4824950" y="-1175"/>
            <a:chExt cx="1922400" cy="1337100"/>
          </a:xfrm>
        </p:grpSpPr>
        <p:sp>
          <p:nvSpPr>
            <p:cNvPr id="83" name="Google Shape;83;p18"/>
            <p:cNvSpPr/>
            <p:nvPr/>
          </p:nvSpPr>
          <p:spPr>
            <a:xfrm>
              <a:off x="4824950" y="-1175"/>
              <a:ext cx="1922400" cy="13371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88" name="Google Shape;88;p18"/>
            <p:cNvSpPr/>
            <p:nvPr/>
          </p:nvSpPr>
          <p:spPr>
            <a:xfrm>
              <a:off x="4899199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89" name="Google Shape;89;p18"/>
            <p:cNvSpPr/>
            <p:nvPr/>
          </p:nvSpPr>
          <p:spPr>
            <a:xfrm>
              <a:off x="5050822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0" name="Google Shape;90;p18"/>
            <p:cNvSpPr/>
            <p:nvPr/>
          </p:nvSpPr>
          <p:spPr>
            <a:xfrm>
              <a:off x="5202445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5354067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4899199" y="2347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3" name="Google Shape;93;p18"/>
            <p:cNvSpPr/>
            <p:nvPr/>
          </p:nvSpPr>
          <p:spPr>
            <a:xfrm>
              <a:off x="5051599" y="2347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4" name="Google Shape;94;p18"/>
            <p:cNvSpPr/>
            <p:nvPr/>
          </p:nvSpPr>
          <p:spPr>
            <a:xfrm>
              <a:off x="5203999" y="234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5" name="Google Shape;95;p18"/>
            <p:cNvSpPr/>
            <p:nvPr/>
          </p:nvSpPr>
          <p:spPr>
            <a:xfrm>
              <a:off x="5356399" y="234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6" name="Google Shape;96;p18"/>
            <p:cNvSpPr/>
            <p:nvPr/>
          </p:nvSpPr>
          <p:spPr>
            <a:xfrm>
              <a:off x="4899199" y="387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7" name="Google Shape;97;p18"/>
            <p:cNvSpPr/>
            <p:nvPr/>
          </p:nvSpPr>
          <p:spPr>
            <a:xfrm>
              <a:off x="5051599" y="387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8" name="Google Shape;98;p18"/>
            <p:cNvSpPr/>
            <p:nvPr/>
          </p:nvSpPr>
          <p:spPr>
            <a:xfrm>
              <a:off x="5203999" y="3871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99" name="Google Shape;99;p18"/>
            <p:cNvSpPr/>
            <p:nvPr/>
          </p:nvSpPr>
          <p:spPr>
            <a:xfrm>
              <a:off x="5356399" y="3871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4899199" y="6919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>
              <a:off x="5051599" y="6919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5203999" y="6919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5356399" y="6919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4" name="Google Shape;104;p18"/>
            <p:cNvSpPr/>
            <p:nvPr/>
          </p:nvSpPr>
          <p:spPr>
            <a:xfrm>
              <a:off x="4899199" y="844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5" name="Google Shape;105;p18"/>
            <p:cNvSpPr/>
            <p:nvPr/>
          </p:nvSpPr>
          <p:spPr>
            <a:xfrm>
              <a:off x="5051599" y="844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5203999" y="8443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5356399" y="8443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4899199" y="9967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5051599" y="9967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0" name="Google Shape;110;p18"/>
            <p:cNvSpPr/>
            <p:nvPr/>
          </p:nvSpPr>
          <p:spPr>
            <a:xfrm>
              <a:off x="5203999" y="996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1" name="Google Shape;111;p18"/>
            <p:cNvSpPr/>
            <p:nvPr/>
          </p:nvSpPr>
          <p:spPr>
            <a:xfrm>
              <a:off x="5356399" y="996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5505690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5508799" y="234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5508799" y="3871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5508799" y="5395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5356399" y="5395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5203999" y="5395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4899199" y="5395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5051599" y="5395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5508799" y="6919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5508799" y="8443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5508799" y="996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489919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505159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520399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535639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550879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5657313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5808935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5960558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6112181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5652649" y="234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5805049" y="234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5957449" y="234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6109849" y="234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5652649" y="3871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5805049" y="3871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5957449" y="3871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6109849" y="3871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5652649" y="6919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5805049" y="6919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5957449" y="6919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6109849" y="6919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5652649" y="8443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805049" y="8443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5957449" y="8443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6109849" y="8443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5652649" y="996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5805049" y="996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5957449" y="996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6109849" y="996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6263804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6262249" y="234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6262249" y="3871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6262249" y="5395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6109849" y="5395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5957449" y="5395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5652649" y="5395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5805049" y="539500"/>
              <a:ext cx="90600" cy="90600"/>
            </a:xfrm>
            <a:prstGeom prst="ellipse">
              <a:avLst/>
            </a:prstGeom>
            <a:solidFill>
              <a:srgbClr val="F1C23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6262249" y="6919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6262249" y="8443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6262249" y="996700"/>
              <a:ext cx="90600" cy="90600"/>
            </a:xfrm>
            <a:prstGeom prst="ellipse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565264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580504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595744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610984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626224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6415426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69" name="Google Shape;169;p18"/>
            <p:cNvSpPr/>
            <p:nvPr/>
          </p:nvSpPr>
          <p:spPr>
            <a:xfrm>
              <a:off x="6414649" y="2347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6414649" y="387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6414649" y="6919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6414649" y="844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3" name="Google Shape;173;p18"/>
            <p:cNvSpPr/>
            <p:nvPr/>
          </p:nvSpPr>
          <p:spPr>
            <a:xfrm>
              <a:off x="6414649" y="9967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6567049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6567049" y="2347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6567049" y="387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6567049" y="5395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6414649" y="5395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6567049" y="6919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6567049" y="844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6567049" y="9967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641464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6567049" y="11491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4899224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185" name="Google Shape;185;p18"/>
            <p:cNvSpPr/>
            <p:nvPr/>
          </p:nvSpPr>
          <p:spPr>
            <a:xfrm>
              <a:off x="5050847" y="82300"/>
              <a:ext cx="90600" cy="906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</a:endParaRPr>
            </a:p>
          </p:txBody>
        </p:sp>
      </p:grpSp>
      <p:sp>
        <p:nvSpPr>
          <p:cNvPr id="186" name="Google Shape;186;p18"/>
          <p:cNvSpPr/>
          <p:nvPr/>
        </p:nvSpPr>
        <p:spPr>
          <a:xfrm>
            <a:off x="3571225" y="2526250"/>
            <a:ext cx="221400" cy="2214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酵母1</a:t>
            </a:r>
            <a:endParaRPr b="1" sz="600"/>
          </a:p>
        </p:txBody>
      </p:sp>
      <p:sp>
        <p:nvSpPr>
          <p:cNvPr id="187" name="Google Shape;187;p18"/>
          <p:cNvSpPr/>
          <p:nvPr/>
        </p:nvSpPr>
        <p:spPr>
          <a:xfrm>
            <a:off x="3571225" y="2810858"/>
            <a:ext cx="221400" cy="221400"/>
          </a:xfrm>
          <a:prstGeom prst="ellipse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酵母3</a:t>
            </a:r>
            <a:endParaRPr b="1" sz="600"/>
          </a:p>
        </p:txBody>
      </p:sp>
      <p:sp>
        <p:nvSpPr>
          <p:cNvPr id="188" name="Google Shape;188;p18"/>
          <p:cNvSpPr/>
          <p:nvPr/>
        </p:nvSpPr>
        <p:spPr>
          <a:xfrm>
            <a:off x="3284250" y="2819434"/>
            <a:ext cx="221400" cy="221400"/>
          </a:xfrm>
          <a:prstGeom prst="ellipse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/>
              <a:t>MilliQ</a:t>
            </a:r>
            <a:endParaRPr b="1" sz="600"/>
          </a:p>
        </p:txBody>
      </p:sp>
      <p:pic>
        <p:nvPicPr>
          <p:cNvPr id="189" name="Google Shape;18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34212" y="3202750"/>
            <a:ext cx="1189225" cy="799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0" name="Google Shape;190;p18"/>
          <p:cNvSpPr/>
          <p:nvPr/>
        </p:nvSpPr>
        <p:spPr>
          <a:xfrm>
            <a:off x="2820325" y="3405350"/>
            <a:ext cx="10170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</a:rPr>
              <a:t>300 uL Tip rack</a:t>
            </a:r>
            <a:endParaRPr sz="800"/>
          </a:p>
        </p:txBody>
      </p:sp>
      <p:pic>
        <p:nvPicPr>
          <p:cNvPr id="191" name="Google Shape;191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39588" y="3204475"/>
            <a:ext cx="1189225" cy="7955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92" name="Google Shape;192;p18"/>
          <p:cNvSpPr/>
          <p:nvPr/>
        </p:nvSpPr>
        <p:spPr>
          <a:xfrm>
            <a:off x="4025700" y="3405450"/>
            <a:ext cx="1017000" cy="384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</a:rPr>
              <a:t>20</a:t>
            </a:r>
            <a:r>
              <a:rPr lang="en" sz="800">
                <a:solidFill>
                  <a:schemeClr val="dk1"/>
                </a:solidFill>
              </a:rPr>
              <a:t> uL Tip rack</a:t>
            </a:r>
            <a:endParaRPr sz="800"/>
          </a:p>
        </p:txBody>
      </p:sp>
      <p:sp>
        <p:nvSpPr>
          <p:cNvPr id="193" name="Google Shape;193;p18"/>
          <p:cNvSpPr/>
          <p:nvPr/>
        </p:nvSpPr>
        <p:spPr>
          <a:xfrm>
            <a:off x="5152313" y="3266388"/>
            <a:ext cx="10737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YPD寒天プレート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１</a:t>
            </a:r>
            <a:endParaRPr sz="800"/>
          </a:p>
        </p:txBody>
      </p:sp>
      <p:cxnSp>
        <p:nvCxnSpPr>
          <p:cNvPr id="194" name="Google Shape;194;p18"/>
          <p:cNvCxnSpPr>
            <a:stCxn id="83" idx="1"/>
            <a:endCxn id="193" idx="3"/>
          </p:cNvCxnSpPr>
          <p:nvPr/>
        </p:nvCxnSpPr>
        <p:spPr>
          <a:xfrm flipH="1">
            <a:off x="6226038" y="3019613"/>
            <a:ext cx="646800" cy="58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 txBox="1"/>
          <p:nvPr>
            <p:ph idx="1" type="body"/>
          </p:nvPr>
        </p:nvSpPr>
        <p:spPr>
          <a:xfrm>
            <a:off x="338897" y="677650"/>
            <a:ext cx="4931400" cy="42003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（淵に余分にスポットを打ち、edge-effectを回避している。解析対象の24サンプルは右上図の赤枠内、番号がサンプルナンバー）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OT-2動作終了後、plateの蓋をアルコールで拭いた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全てのスポットが乾いたことを確認して、蓋を閉めた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プレートをフラットベッドスキャナー上に寒天側を下にして設置した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設置方法は右下の図を参考に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スキャン条件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Resolution 600 dpi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Dulation time 10 min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Color Gray scale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画像処理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各プレートの位置で画像を切り抜いた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上下を反転させ、スポット位置とサンプルナンバーが合うようにした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Edge spotも含めて画像を切り抜いた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baQFAの前処理としてスポットが格子状に並ぶように画像を回転した（右下）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baQFAを使って増殖を定量化した</a:t>
            </a:r>
            <a:endParaRPr sz="1200"/>
          </a:p>
        </p:txBody>
      </p:sp>
      <p:sp>
        <p:nvSpPr>
          <p:cNvPr id="200" name="Google Shape;200;p19"/>
          <p:cNvSpPr txBox="1"/>
          <p:nvPr>
            <p:ph type="title"/>
          </p:nvPr>
        </p:nvSpPr>
        <p:spPr>
          <a:xfrm>
            <a:off x="338907" y="202494"/>
            <a:ext cx="8466300" cy="3705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スポットアッセイ実験方法</a:t>
            </a:r>
            <a:endParaRPr/>
          </a:p>
        </p:txBody>
      </p:sp>
      <p:pic>
        <p:nvPicPr>
          <p:cNvPr id="201" name="Google Shape;2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7200" y="334325"/>
            <a:ext cx="3317950" cy="228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9"/>
          <p:cNvSpPr/>
          <p:nvPr/>
        </p:nvSpPr>
        <p:spPr>
          <a:xfrm>
            <a:off x="6495075" y="1002979"/>
            <a:ext cx="1432800" cy="918600"/>
          </a:xfrm>
          <a:prstGeom prst="roundRect">
            <a:avLst>
              <a:gd fmla="val 5264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3" name="Google Shape;203;p19"/>
          <p:cNvSpPr txBox="1"/>
          <p:nvPr/>
        </p:nvSpPr>
        <p:spPr>
          <a:xfrm>
            <a:off x="6495075" y="960500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4" name="Google Shape;204;p19"/>
          <p:cNvSpPr txBox="1"/>
          <p:nvPr/>
        </p:nvSpPr>
        <p:spPr>
          <a:xfrm>
            <a:off x="6495075" y="1192183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Google Shape;205;p19"/>
          <p:cNvSpPr txBox="1"/>
          <p:nvPr/>
        </p:nvSpPr>
        <p:spPr>
          <a:xfrm>
            <a:off x="6495075" y="1423867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6" name="Google Shape;206;p19"/>
          <p:cNvSpPr txBox="1"/>
          <p:nvPr/>
        </p:nvSpPr>
        <p:spPr>
          <a:xfrm>
            <a:off x="6495075" y="1655550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7" name="Google Shape;207;p19"/>
          <p:cNvSpPr txBox="1"/>
          <p:nvPr/>
        </p:nvSpPr>
        <p:spPr>
          <a:xfrm>
            <a:off x="6731200" y="960500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8" name="Google Shape;208;p19"/>
          <p:cNvSpPr txBox="1"/>
          <p:nvPr/>
        </p:nvSpPr>
        <p:spPr>
          <a:xfrm>
            <a:off x="6731200" y="1192183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9" name="Google Shape;209;p19"/>
          <p:cNvSpPr txBox="1"/>
          <p:nvPr/>
        </p:nvSpPr>
        <p:spPr>
          <a:xfrm>
            <a:off x="6731200" y="1423867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7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0" name="Google Shape;210;p19"/>
          <p:cNvSpPr txBox="1"/>
          <p:nvPr/>
        </p:nvSpPr>
        <p:spPr>
          <a:xfrm>
            <a:off x="6731200" y="1655550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1" name="Google Shape;211;p19"/>
          <p:cNvSpPr txBox="1"/>
          <p:nvPr/>
        </p:nvSpPr>
        <p:spPr>
          <a:xfrm>
            <a:off x="6967325" y="960500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6938700" y="11921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10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3" name="Google Shape;213;p19"/>
          <p:cNvSpPr txBox="1"/>
          <p:nvPr/>
        </p:nvSpPr>
        <p:spPr>
          <a:xfrm>
            <a:off x="6938700" y="14238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11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4" name="Google Shape;214;p19"/>
          <p:cNvSpPr txBox="1"/>
          <p:nvPr/>
        </p:nvSpPr>
        <p:spPr>
          <a:xfrm>
            <a:off x="6938700" y="1655550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12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5" name="Google Shape;215;p19"/>
          <p:cNvSpPr txBox="1"/>
          <p:nvPr/>
        </p:nvSpPr>
        <p:spPr>
          <a:xfrm>
            <a:off x="7171906" y="11921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14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6" name="Google Shape;216;p19"/>
          <p:cNvSpPr txBox="1"/>
          <p:nvPr/>
        </p:nvSpPr>
        <p:spPr>
          <a:xfrm>
            <a:off x="7171906" y="14238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15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7171906" y="1655550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16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7171906" y="960500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13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7416006" y="11921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18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0" name="Google Shape;220;p19"/>
          <p:cNvSpPr txBox="1"/>
          <p:nvPr/>
        </p:nvSpPr>
        <p:spPr>
          <a:xfrm>
            <a:off x="7416006" y="14238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19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1" name="Google Shape;221;p19"/>
          <p:cNvSpPr txBox="1"/>
          <p:nvPr/>
        </p:nvSpPr>
        <p:spPr>
          <a:xfrm>
            <a:off x="7416006" y="1655550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20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2" name="Google Shape;222;p19"/>
          <p:cNvSpPr txBox="1"/>
          <p:nvPr/>
        </p:nvSpPr>
        <p:spPr>
          <a:xfrm>
            <a:off x="7416006" y="960500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17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3" name="Google Shape;223;p19"/>
          <p:cNvSpPr txBox="1"/>
          <p:nvPr/>
        </p:nvSpPr>
        <p:spPr>
          <a:xfrm>
            <a:off x="7633581" y="11921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22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4" name="Google Shape;224;p19"/>
          <p:cNvSpPr txBox="1"/>
          <p:nvPr/>
        </p:nvSpPr>
        <p:spPr>
          <a:xfrm>
            <a:off x="7633581" y="14238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23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5" name="Google Shape;225;p19"/>
          <p:cNvSpPr txBox="1"/>
          <p:nvPr/>
        </p:nvSpPr>
        <p:spPr>
          <a:xfrm>
            <a:off x="7633581" y="1655550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24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6" name="Google Shape;226;p19"/>
          <p:cNvSpPr txBox="1"/>
          <p:nvPr/>
        </p:nvSpPr>
        <p:spPr>
          <a:xfrm>
            <a:off x="7633581" y="960500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21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7" name="Google Shape;22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0306" y="3752000"/>
            <a:ext cx="1703651" cy="1278849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9"/>
          <p:cNvSpPr txBox="1"/>
          <p:nvPr/>
        </p:nvSpPr>
        <p:spPr>
          <a:xfrm>
            <a:off x="6274575" y="723675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9" name="Google Shape;229;p19"/>
          <p:cNvSpPr txBox="1"/>
          <p:nvPr/>
        </p:nvSpPr>
        <p:spPr>
          <a:xfrm>
            <a:off x="6274575" y="974625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0" name="Google Shape;230;p19"/>
          <p:cNvSpPr txBox="1"/>
          <p:nvPr/>
        </p:nvSpPr>
        <p:spPr>
          <a:xfrm>
            <a:off x="6274575" y="1189613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1" name="Google Shape;231;p19"/>
          <p:cNvSpPr txBox="1"/>
          <p:nvPr/>
        </p:nvSpPr>
        <p:spPr>
          <a:xfrm>
            <a:off x="6274575" y="1423863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p19"/>
          <p:cNvSpPr txBox="1"/>
          <p:nvPr/>
        </p:nvSpPr>
        <p:spPr>
          <a:xfrm>
            <a:off x="6274575" y="1660663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3" name="Google Shape;233;p19"/>
          <p:cNvSpPr txBox="1"/>
          <p:nvPr/>
        </p:nvSpPr>
        <p:spPr>
          <a:xfrm>
            <a:off x="6274575" y="1898963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4" name="Google Shape;234;p19"/>
          <p:cNvSpPr txBox="1"/>
          <p:nvPr/>
        </p:nvSpPr>
        <p:spPr>
          <a:xfrm>
            <a:off x="6518650" y="723675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7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5" name="Google Shape;235;p19"/>
          <p:cNvSpPr txBox="1"/>
          <p:nvPr/>
        </p:nvSpPr>
        <p:spPr>
          <a:xfrm>
            <a:off x="6518650" y="1898963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6" name="Google Shape;236;p19"/>
          <p:cNvSpPr txBox="1"/>
          <p:nvPr/>
        </p:nvSpPr>
        <p:spPr>
          <a:xfrm>
            <a:off x="6731200" y="723675"/>
            <a:ext cx="2205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7" name="Google Shape;237;p19"/>
          <p:cNvSpPr txBox="1"/>
          <p:nvPr/>
        </p:nvSpPr>
        <p:spPr>
          <a:xfrm>
            <a:off x="6699750" y="18989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10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8" name="Google Shape;238;p19"/>
          <p:cNvSpPr txBox="1"/>
          <p:nvPr/>
        </p:nvSpPr>
        <p:spPr>
          <a:xfrm>
            <a:off x="6938700" y="18989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12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19"/>
          <p:cNvSpPr txBox="1"/>
          <p:nvPr/>
        </p:nvSpPr>
        <p:spPr>
          <a:xfrm>
            <a:off x="6938700" y="724953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11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0" name="Google Shape;240;p19"/>
          <p:cNvSpPr txBox="1"/>
          <p:nvPr/>
        </p:nvSpPr>
        <p:spPr>
          <a:xfrm>
            <a:off x="7166662" y="18989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14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7166662" y="724953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13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7416012" y="18989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16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7416012" y="724953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15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7633562" y="18989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18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7633562" y="724953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17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7893312" y="1898975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24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7893312" y="724953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19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7893312" y="948778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20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9" name="Google Shape;249;p19"/>
          <p:cNvSpPr txBox="1"/>
          <p:nvPr/>
        </p:nvSpPr>
        <p:spPr>
          <a:xfrm>
            <a:off x="7893312" y="1190253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21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0" name="Google Shape;250;p19"/>
          <p:cNvSpPr txBox="1"/>
          <p:nvPr/>
        </p:nvSpPr>
        <p:spPr>
          <a:xfrm>
            <a:off x="7893312" y="1450828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22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7893312" y="1659403"/>
            <a:ext cx="3210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Helvetica Neue"/>
                <a:ea typeface="Helvetica Neue"/>
                <a:cs typeface="Helvetica Neue"/>
                <a:sym typeface="Helvetica Neue"/>
              </a:rPr>
              <a:t>23</a:t>
            </a:r>
            <a:endParaRPr sz="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/>
          <p:nvPr>
            <p:ph type="title"/>
          </p:nvPr>
        </p:nvSpPr>
        <p:spPr>
          <a:xfrm>
            <a:off x="338907" y="202494"/>
            <a:ext cx="8466300" cy="370500"/>
          </a:xfrm>
          <a:prstGeom prst="rect">
            <a:avLst/>
          </a:prstGeom>
        </p:spPr>
        <p:txBody>
          <a:bodyPr anchorCtr="0" anchor="t" bIns="19050" lIns="19050" spcFirstLastPara="1" rIns="19050" wrap="square" tIns="190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Sample_ID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GitHub link for metadata</a:t>
            </a:r>
            <a:endParaRPr/>
          </a:p>
        </p:txBody>
      </p:sp>
      <p:pic>
        <p:nvPicPr>
          <p:cNvPr id="257" name="Google Shape;25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8000" y="1501352"/>
            <a:ext cx="3827201" cy="2608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0"/>
          <p:cNvSpPr txBox="1"/>
          <p:nvPr/>
        </p:nvSpPr>
        <p:spPr>
          <a:xfrm>
            <a:off x="5441802" y="1705550"/>
            <a:ext cx="38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5198819" y="15694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A1</a:t>
            </a:r>
            <a:endParaRPr b="1" sz="1200"/>
          </a:p>
        </p:txBody>
      </p:sp>
      <p:sp>
        <p:nvSpPr>
          <p:cNvPr id="260" name="Google Shape;260;p20"/>
          <p:cNvSpPr txBox="1"/>
          <p:nvPr/>
        </p:nvSpPr>
        <p:spPr>
          <a:xfrm>
            <a:off x="5208188" y="2112194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B1</a:t>
            </a:r>
            <a:endParaRPr b="1" sz="1200"/>
          </a:p>
        </p:txBody>
      </p:sp>
      <p:sp>
        <p:nvSpPr>
          <p:cNvPr id="261" name="Google Shape;261;p20"/>
          <p:cNvSpPr txBox="1"/>
          <p:nvPr/>
        </p:nvSpPr>
        <p:spPr>
          <a:xfrm>
            <a:off x="5217557" y="26362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C1</a:t>
            </a:r>
            <a:endParaRPr b="1" sz="1200"/>
          </a:p>
        </p:txBody>
      </p:sp>
      <p:sp>
        <p:nvSpPr>
          <p:cNvPr id="262" name="Google Shape;262;p20"/>
          <p:cNvSpPr txBox="1"/>
          <p:nvPr/>
        </p:nvSpPr>
        <p:spPr>
          <a:xfrm>
            <a:off x="5217557" y="3198981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D1</a:t>
            </a:r>
            <a:endParaRPr b="1" sz="1200"/>
          </a:p>
        </p:txBody>
      </p:sp>
      <p:sp>
        <p:nvSpPr>
          <p:cNvPr id="263" name="Google Shape;263;p20"/>
          <p:cNvSpPr txBox="1"/>
          <p:nvPr/>
        </p:nvSpPr>
        <p:spPr>
          <a:xfrm>
            <a:off x="5761575" y="15694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A2</a:t>
            </a:r>
            <a:endParaRPr b="1" sz="1200"/>
          </a:p>
        </p:txBody>
      </p:sp>
      <p:sp>
        <p:nvSpPr>
          <p:cNvPr id="264" name="Google Shape;264;p20"/>
          <p:cNvSpPr txBox="1"/>
          <p:nvPr/>
        </p:nvSpPr>
        <p:spPr>
          <a:xfrm>
            <a:off x="5770943" y="2112194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B2</a:t>
            </a:r>
            <a:endParaRPr b="1" sz="1200"/>
          </a:p>
        </p:txBody>
      </p:sp>
      <p:sp>
        <p:nvSpPr>
          <p:cNvPr id="265" name="Google Shape;265;p20"/>
          <p:cNvSpPr txBox="1"/>
          <p:nvPr/>
        </p:nvSpPr>
        <p:spPr>
          <a:xfrm>
            <a:off x="5780312" y="26362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C2</a:t>
            </a:r>
            <a:endParaRPr b="1" sz="1200"/>
          </a:p>
        </p:txBody>
      </p:sp>
      <p:sp>
        <p:nvSpPr>
          <p:cNvPr id="266" name="Google Shape;266;p20"/>
          <p:cNvSpPr txBox="1"/>
          <p:nvPr/>
        </p:nvSpPr>
        <p:spPr>
          <a:xfrm>
            <a:off x="5780312" y="3198981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D2</a:t>
            </a:r>
            <a:endParaRPr b="1" sz="1200"/>
          </a:p>
        </p:txBody>
      </p:sp>
      <p:sp>
        <p:nvSpPr>
          <p:cNvPr id="267" name="Google Shape;267;p20"/>
          <p:cNvSpPr txBox="1"/>
          <p:nvPr/>
        </p:nvSpPr>
        <p:spPr>
          <a:xfrm>
            <a:off x="6324330" y="15694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A3</a:t>
            </a:r>
            <a:endParaRPr b="1" sz="1200"/>
          </a:p>
        </p:txBody>
      </p:sp>
      <p:sp>
        <p:nvSpPr>
          <p:cNvPr id="268" name="Google Shape;268;p20"/>
          <p:cNvSpPr txBox="1"/>
          <p:nvPr/>
        </p:nvSpPr>
        <p:spPr>
          <a:xfrm>
            <a:off x="6333699" y="2112194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B3</a:t>
            </a:r>
            <a:endParaRPr b="1" sz="1200"/>
          </a:p>
        </p:txBody>
      </p:sp>
      <p:sp>
        <p:nvSpPr>
          <p:cNvPr id="269" name="Google Shape;269;p20"/>
          <p:cNvSpPr txBox="1"/>
          <p:nvPr/>
        </p:nvSpPr>
        <p:spPr>
          <a:xfrm>
            <a:off x="6343068" y="26362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C3</a:t>
            </a:r>
            <a:endParaRPr b="1" sz="1200"/>
          </a:p>
        </p:txBody>
      </p:sp>
      <p:sp>
        <p:nvSpPr>
          <p:cNvPr id="270" name="Google Shape;270;p20"/>
          <p:cNvSpPr txBox="1"/>
          <p:nvPr/>
        </p:nvSpPr>
        <p:spPr>
          <a:xfrm>
            <a:off x="6343068" y="3198981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D3</a:t>
            </a:r>
            <a:endParaRPr b="1" sz="1200"/>
          </a:p>
        </p:txBody>
      </p:sp>
      <p:sp>
        <p:nvSpPr>
          <p:cNvPr id="271" name="Google Shape;271;p20"/>
          <p:cNvSpPr txBox="1"/>
          <p:nvPr/>
        </p:nvSpPr>
        <p:spPr>
          <a:xfrm>
            <a:off x="6896455" y="15694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A4</a:t>
            </a:r>
            <a:endParaRPr b="1" sz="1200"/>
          </a:p>
        </p:txBody>
      </p:sp>
      <p:sp>
        <p:nvSpPr>
          <p:cNvPr id="272" name="Google Shape;272;p20"/>
          <p:cNvSpPr txBox="1"/>
          <p:nvPr/>
        </p:nvSpPr>
        <p:spPr>
          <a:xfrm>
            <a:off x="6905824" y="2112194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B4</a:t>
            </a:r>
            <a:endParaRPr b="1" sz="1200"/>
          </a:p>
        </p:txBody>
      </p:sp>
      <p:sp>
        <p:nvSpPr>
          <p:cNvPr id="273" name="Google Shape;273;p20"/>
          <p:cNvSpPr txBox="1"/>
          <p:nvPr/>
        </p:nvSpPr>
        <p:spPr>
          <a:xfrm>
            <a:off x="6915193" y="26362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C4</a:t>
            </a:r>
            <a:endParaRPr b="1" sz="1200"/>
          </a:p>
        </p:txBody>
      </p:sp>
      <p:sp>
        <p:nvSpPr>
          <p:cNvPr id="274" name="Google Shape;274;p20"/>
          <p:cNvSpPr txBox="1"/>
          <p:nvPr/>
        </p:nvSpPr>
        <p:spPr>
          <a:xfrm>
            <a:off x="6915193" y="3198981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D4</a:t>
            </a:r>
            <a:endParaRPr b="1" sz="1200"/>
          </a:p>
        </p:txBody>
      </p:sp>
      <p:sp>
        <p:nvSpPr>
          <p:cNvPr id="275" name="Google Shape;275;p20"/>
          <p:cNvSpPr txBox="1"/>
          <p:nvPr/>
        </p:nvSpPr>
        <p:spPr>
          <a:xfrm>
            <a:off x="7439224" y="15694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A5</a:t>
            </a:r>
            <a:endParaRPr b="1" sz="1200"/>
          </a:p>
        </p:txBody>
      </p:sp>
      <p:sp>
        <p:nvSpPr>
          <p:cNvPr id="276" name="Google Shape;276;p20"/>
          <p:cNvSpPr txBox="1"/>
          <p:nvPr/>
        </p:nvSpPr>
        <p:spPr>
          <a:xfrm>
            <a:off x="7448593" y="2112194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B5</a:t>
            </a:r>
            <a:endParaRPr b="1" sz="1200"/>
          </a:p>
        </p:txBody>
      </p:sp>
      <p:sp>
        <p:nvSpPr>
          <p:cNvPr id="277" name="Google Shape;277;p20"/>
          <p:cNvSpPr txBox="1"/>
          <p:nvPr/>
        </p:nvSpPr>
        <p:spPr>
          <a:xfrm>
            <a:off x="7457961" y="26362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C5</a:t>
            </a:r>
            <a:endParaRPr b="1" sz="1200"/>
          </a:p>
        </p:txBody>
      </p:sp>
      <p:sp>
        <p:nvSpPr>
          <p:cNvPr id="278" name="Google Shape;278;p20"/>
          <p:cNvSpPr txBox="1"/>
          <p:nvPr/>
        </p:nvSpPr>
        <p:spPr>
          <a:xfrm>
            <a:off x="7457961" y="3198981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D5</a:t>
            </a:r>
            <a:endParaRPr b="1" sz="1200"/>
          </a:p>
        </p:txBody>
      </p:sp>
      <p:sp>
        <p:nvSpPr>
          <p:cNvPr id="279" name="Google Shape;279;p20"/>
          <p:cNvSpPr txBox="1"/>
          <p:nvPr/>
        </p:nvSpPr>
        <p:spPr>
          <a:xfrm>
            <a:off x="8011348" y="15694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A6</a:t>
            </a:r>
            <a:endParaRPr b="1" sz="1200"/>
          </a:p>
        </p:txBody>
      </p:sp>
      <p:sp>
        <p:nvSpPr>
          <p:cNvPr id="280" name="Google Shape;280;p20"/>
          <p:cNvSpPr txBox="1"/>
          <p:nvPr/>
        </p:nvSpPr>
        <p:spPr>
          <a:xfrm>
            <a:off x="8020717" y="2112194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B6</a:t>
            </a:r>
            <a:endParaRPr b="1" sz="1200"/>
          </a:p>
        </p:txBody>
      </p:sp>
      <p:sp>
        <p:nvSpPr>
          <p:cNvPr id="281" name="Google Shape;281;p20"/>
          <p:cNvSpPr txBox="1"/>
          <p:nvPr/>
        </p:nvSpPr>
        <p:spPr>
          <a:xfrm>
            <a:off x="8030086" y="2636225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C6</a:t>
            </a:r>
            <a:endParaRPr b="1" sz="1200"/>
          </a:p>
        </p:txBody>
      </p:sp>
      <p:sp>
        <p:nvSpPr>
          <p:cNvPr id="282" name="Google Shape;282;p20"/>
          <p:cNvSpPr txBox="1"/>
          <p:nvPr/>
        </p:nvSpPr>
        <p:spPr>
          <a:xfrm>
            <a:off x="8030086" y="3198981"/>
            <a:ext cx="55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D6</a:t>
            </a:r>
            <a:endParaRPr b="1" sz="1200"/>
          </a:p>
        </p:txBody>
      </p:sp>
      <p:sp>
        <p:nvSpPr>
          <p:cNvPr id="283" name="Google Shape;283;p20"/>
          <p:cNvSpPr txBox="1"/>
          <p:nvPr/>
        </p:nvSpPr>
        <p:spPr>
          <a:xfrm>
            <a:off x="5441802" y="2238950"/>
            <a:ext cx="38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S2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84" name="Google Shape;284;p20"/>
          <p:cNvSpPr txBox="1"/>
          <p:nvPr/>
        </p:nvSpPr>
        <p:spPr>
          <a:xfrm>
            <a:off x="5441802" y="2793517"/>
            <a:ext cx="38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S3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85" name="Google Shape;285;p20"/>
          <p:cNvSpPr txBox="1"/>
          <p:nvPr/>
        </p:nvSpPr>
        <p:spPr>
          <a:xfrm>
            <a:off x="5441802" y="3326917"/>
            <a:ext cx="38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S4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86" name="Google Shape;286;p20"/>
          <p:cNvSpPr txBox="1"/>
          <p:nvPr/>
        </p:nvSpPr>
        <p:spPr>
          <a:xfrm>
            <a:off x="5996369" y="1705550"/>
            <a:ext cx="38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S5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87" name="Google Shape;287;p20"/>
          <p:cNvSpPr txBox="1"/>
          <p:nvPr/>
        </p:nvSpPr>
        <p:spPr>
          <a:xfrm>
            <a:off x="5996369" y="2238950"/>
            <a:ext cx="38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S6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88" name="Google Shape;288;p20"/>
          <p:cNvSpPr txBox="1"/>
          <p:nvPr/>
        </p:nvSpPr>
        <p:spPr>
          <a:xfrm>
            <a:off x="5996369" y="2772350"/>
            <a:ext cx="38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S7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89" name="Google Shape;289;p20"/>
          <p:cNvSpPr txBox="1"/>
          <p:nvPr/>
        </p:nvSpPr>
        <p:spPr>
          <a:xfrm>
            <a:off x="6003761" y="3330205"/>
            <a:ext cx="38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S8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0" name="Google Shape;290;p20"/>
          <p:cNvSpPr txBox="1"/>
          <p:nvPr/>
        </p:nvSpPr>
        <p:spPr>
          <a:xfrm>
            <a:off x="6559337" y="1705550"/>
            <a:ext cx="384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S9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1" name="Google Shape;291;p20"/>
          <p:cNvSpPr txBox="1"/>
          <p:nvPr/>
        </p:nvSpPr>
        <p:spPr>
          <a:xfrm>
            <a:off x="6551930" y="2261126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S10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2" name="Google Shape;292;p20"/>
          <p:cNvSpPr txBox="1"/>
          <p:nvPr/>
        </p:nvSpPr>
        <p:spPr>
          <a:xfrm>
            <a:off x="6551930" y="2809310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S11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3" name="Google Shape;293;p20"/>
          <p:cNvSpPr txBox="1"/>
          <p:nvPr/>
        </p:nvSpPr>
        <p:spPr>
          <a:xfrm>
            <a:off x="6551930" y="3342710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S12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4" name="Google Shape;294;p20"/>
          <p:cNvSpPr txBox="1"/>
          <p:nvPr/>
        </p:nvSpPr>
        <p:spPr>
          <a:xfrm>
            <a:off x="7114898" y="1710663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S13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5" name="Google Shape;295;p20"/>
          <p:cNvSpPr txBox="1"/>
          <p:nvPr/>
        </p:nvSpPr>
        <p:spPr>
          <a:xfrm>
            <a:off x="7114898" y="2266239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S14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6" name="Google Shape;296;p20"/>
          <p:cNvSpPr txBox="1"/>
          <p:nvPr/>
        </p:nvSpPr>
        <p:spPr>
          <a:xfrm>
            <a:off x="7114898" y="2807031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S15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7" name="Google Shape;297;p20"/>
          <p:cNvSpPr txBox="1"/>
          <p:nvPr/>
        </p:nvSpPr>
        <p:spPr>
          <a:xfrm>
            <a:off x="7114898" y="3347823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S16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8" name="Google Shape;298;p20"/>
          <p:cNvSpPr txBox="1"/>
          <p:nvPr/>
        </p:nvSpPr>
        <p:spPr>
          <a:xfrm>
            <a:off x="7670474" y="1710663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S17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299" name="Google Shape;299;p20"/>
          <p:cNvSpPr txBox="1"/>
          <p:nvPr/>
        </p:nvSpPr>
        <p:spPr>
          <a:xfrm>
            <a:off x="7682425" y="2258847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S18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300" name="Google Shape;300;p20"/>
          <p:cNvSpPr txBox="1"/>
          <p:nvPr/>
        </p:nvSpPr>
        <p:spPr>
          <a:xfrm>
            <a:off x="7675033" y="2807031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S19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301" name="Google Shape;301;p20"/>
          <p:cNvSpPr txBox="1"/>
          <p:nvPr/>
        </p:nvSpPr>
        <p:spPr>
          <a:xfrm>
            <a:off x="7675033" y="3340431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S20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302" name="Google Shape;302;p20"/>
          <p:cNvSpPr txBox="1"/>
          <p:nvPr/>
        </p:nvSpPr>
        <p:spPr>
          <a:xfrm>
            <a:off x="8230609" y="1710663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S21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303" name="Google Shape;303;p20"/>
          <p:cNvSpPr txBox="1"/>
          <p:nvPr/>
        </p:nvSpPr>
        <p:spPr>
          <a:xfrm>
            <a:off x="8230609" y="2258847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S22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304" name="Google Shape;304;p20"/>
          <p:cNvSpPr txBox="1"/>
          <p:nvPr/>
        </p:nvSpPr>
        <p:spPr>
          <a:xfrm>
            <a:off x="8238001" y="2807031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S23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305" name="Google Shape;305;p20"/>
          <p:cNvSpPr txBox="1"/>
          <p:nvPr/>
        </p:nvSpPr>
        <p:spPr>
          <a:xfrm>
            <a:off x="8238001" y="3347823"/>
            <a:ext cx="479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S24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306" name="Google Shape;306;p20"/>
          <p:cNvSpPr txBox="1"/>
          <p:nvPr/>
        </p:nvSpPr>
        <p:spPr>
          <a:xfrm>
            <a:off x="5289397" y="1172150"/>
            <a:ext cx="1011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S*</a:t>
            </a:r>
            <a:endParaRPr b="1" sz="800"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FF00FF"/>
                </a:solidFill>
              </a:rPr>
              <a:t>sample label</a:t>
            </a:r>
            <a:endParaRPr b="1" sz="800">
              <a:solidFill>
                <a:srgbClr val="FF00FF"/>
              </a:solidFill>
            </a:endParaRPr>
          </a:p>
        </p:txBody>
      </p:sp>
      <p:sp>
        <p:nvSpPr>
          <p:cNvPr id="307" name="Google Shape;307;p20"/>
          <p:cNvSpPr txBox="1"/>
          <p:nvPr/>
        </p:nvSpPr>
        <p:spPr>
          <a:xfrm>
            <a:off x="4930200" y="845450"/>
            <a:ext cx="42138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On Deck 8, Sample labelling of RNA-seq tube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08" name="Google Shape;30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600" y="1116019"/>
            <a:ext cx="4571024" cy="3409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005E00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